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75" r:id="rId39"/>
    <p:sldId id="294" r:id="rId40"/>
    <p:sldId id="295" r:id="rId41"/>
    <p:sldId id="296" r:id="rId42"/>
    <p:sldId id="297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90" d="100"/>
          <a:sy n="90" d="100"/>
        </p:scale>
        <p:origin x="4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/Relationships>
</file>

<file path=ppt/media/image1.png>
</file>

<file path=ppt/media/image11.png>
</file>

<file path=ppt/media/image12.png>
</file>

<file path=ppt/media/image24.png>
</file>

<file path=ppt/media/image33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849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327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965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16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912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7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876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88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87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494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20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8B22E-C306-4F9C-A9EB-C7081C587E7F}" type="datetimeFigureOut">
              <a:rPr lang="en-US" smtClean="0"/>
              <a:t>11/25/2019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297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Samples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19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R-5.3 Draw the recursion trace for the computation of </a:t>
            </a:r>
            <a:r>
              <a:rPr lang="en-US" i="1" dirty="0"/>
              <a:t>power</a:t>
            </a:r>
            <a:r>
              <a:rPr lang="en-US" dirty="0"/>
              <a:t>(2,5), using the traditional</a:t>
            </a:r>
            <a:br>
              <a:rPr lang="en-US" dirty="0"/>
            </a:br>
            <a:r>
              <a:rPr lang="en-US" dirty="0"/>
              <a:t>algorithm implemented in Code Fragment 5.8.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8887" y="1825625"/>
            <a:ext cx="553422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08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R-5.4 Draw the recursion trace for the computation of </a:t>
            </a:r>
            <a:r>
              <a:rPr lang="en-US" i="1" dirty="0"/>
              <a:t>power</a:t>
            </a:r>
            <a:r>
              <a:rPr lang="en-US" dirty="0"/>
              <a:t>(2,18), using the repeated</a:t>
            </a:r>
            <a:br>
              <a:rPr lang="en-US" dirty="0"/>
            </a:br>
            <a:r>
              <a:rPr lang="en-US" dirty="0"/>
              <a:t>squaring algorithm, as implemented in Code Fragment 5.9.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7729" y="2368827"/>
            <a:ext cx="4877987" cy="36069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81779" y="2446790"/>
            <a:ext cx="7629508" cy="345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722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R-5.9 Develop a nonrecursive implementation of the version of the power method from</a:t>
            </a:r>
            <a:br>
              <a:rPr lang="en-US" dirty="0"/>
            </a:br>
            <a:r>
              <a:rPr lang="en-US" dirty="0"/>
              <a:t>Code Fragment 5.9 that uses repeated squaring.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1895578" y="1382609"/>
            <a:ext cx="4292388" cy="587988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80960" y="217635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170266" y="2361024"/>
            <a:ext cx="389401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&lt;&lt;:</a:t>
            </a:r>
          </a:p>
          <a:p>
            <a:r>
              <a:rPr lang="en-US" sz="2400" dirty="0"/>
              <a:t>Left shift</a:t>
            </a:r>
          </a:p>
          <a:p>
            <a:r>
              <a:rPr lang="en-US" sz="2400" dirty="0"/>
              <a:t> multiplying the number with </a:t>
            </a:r>
          </a:p>
          <a:p>
            <a:r>
              <a:rPr lang="en-US" sz="2400" dirty="0"/>
              <a:t>some power of two.</a:t>
            </a:r>
          </a:p>
          <a:p>
            <a:r>
              <a:rPr lang="en-US" sz="2400" dirty="0"/>
              <a:t>1&lt;&lt;2 -&gt; 4</a:t>
            </a:r>
          </a:p>
          <a:p>
            <a:r>
              <a:rPr lang="en-US" sz="2400" dirty="0"/>
              <a:t>1&lt;&lt;5 -&gt; 32</a:t>
            </a:r>
          </a:p>
        </p:txBody>
      </p:sp>
    </p:spTree>
    <p:extLst>
      <p:ext uri="{BB962C8B-B14F-4D97-AF65-F5344CB8AC3E}">
        <p14:creationId xmlns:p14="http://schemas.microsoft.com/office/powerpoint/2010/main" val="2316535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8636" y="1761080"/>
            <a:ext cx="6959046" cy="46289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689625"/>
            <a:ext cx="9830974" cy="84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79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77" y="300874"/>
            <a:ext cx="9402183" cy="164546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05" y="289063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3, 8, 2,1,6, 7,4, 9</a:t>
            </a:r>
          </a:p>
        </p:txBody>
      </p:sp>
    </p:spTree>
    <p:extLst>
      <p:ext uri="{BB962C8B-B14F-4D97-AF65-F5344CB8AC3E}">
        <p14:creationId xmlns:p14="http://schemas.microsoft.com/office/powerpoint/2010/main" val="1051944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public void Remove(Stack S)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{       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if (S.isEmpty()) 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return;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S.pop</a:t>
            </a:r>
            <a:r>
              <a:rPr lang="en-US" dirty="0">
                <a:solidFill>
                  <a:srgbClr val="0070C0"/>
                </a:solidFill>
              </a:rPr>
              <a:t>();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Remove(S);     }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798" y="835483"/>
            <a:ext cx="9507359" cy="76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630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124" y="2494493"/>
            <a:ext cx="10116671" cy="399236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5, 3, 2, 8, 9, 1, 7, 6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5105"/>
            <a:ext cx="10515600" cy="214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931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7117" y="2729818"/>
            <a:ext cx="10515600" cy="4351338"/>
          </a:xfrm>
        </p:spPr>
        <p:txBody>
          <a:bodyPr/>
          <a:lstStyle/>
          <a:p>
            <a:r>
              <a:rPr lang="en-US" dirty="0"/>
              <a:t>No, It is not possible for the postorder and preorder traversal of a tree with more than one node to visit the same order.</a:t>
            </a:r>
          </a:p>
          <a:p>
            <a:endParaRPr lang="en-US" dirty="0"/>
          </a:p>
          <a:p>
            <a:r>
              <a:rPr lang="en-US" dirty="0"/>
              <a:t>Yes, for example: pre-order: ab   post-order: ba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60" y="115677"/>
            <a:ext cx="10618694" cy="2143559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1247887" y="4593515"/>
            <a:ext cx="602428" cy="6239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655557" y="5088367"/>
            <a:ext cx="785308" cy="849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2407471" y="5819887"/>
            <a:ext cx="602428" cy="6239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259308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(k) When do collisions occur? </a:t>
            </a:r>
            <a:br>
              <a:rPr lang="en-US" dirty="0"/>
            </a:br>
            <a:r>
              <a:rPr lang="en-US" dirty="0"/>
              <a:t>(l) What are two good collision handling shcmes?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4562" y="266472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Sol: When two keys have same hash values.</a:t>
            </a:r>
          </a:p>
          <a:p>
            <a:pPr marL="0" indent="0">
              <a:buNone/>
            </a:pPr>
            <a:r>
              <a:rPr lang="en-US" dirty="0"/>
              <a:t>Sol: Seperate Chaning</a:t>
            </a:r>
          </a:p>
          <a:p>
            <a:pPr marL="0" indent="0">
              <a:buNone/>
            </a:pPr>
            <a:r>
              <a:rPr lang="en-US" b="1" dirty="0"/>
              <a:t>Drawbacks:</a:t>
            </a:r>
          </a:p>
          <a:p>
            <a:r>
              <a:rPr lang="en-US" dirty="0"/>
              <a:t>It requires the use of an auxiliary data structure to hold entries with colliding keys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775" y="3389622"/>
            <a:ext cx="6172387" cy="34683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35502" y="5632884"/>
            <a:ext cx="1572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Unordered List</a:t>
            </a:r>
          </a:p>
        </p:txBody>
      </p:sp>
    </p:spTree>
    <p:extLst>
      <p:ext uri="{BB962C8B-B14F-4D97-AF65-F5344CB8AC3E}">
        <p14:creationId xmlns:p14="http://schemas.microsoft.com/office/powerpoint/2010/main" val="645676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(k) When do collisions occur? </a:t>
            </a:r>
            <a:br>
              <a:rPr lang="en-US" dirty="0"/>
            </a:br>
            <a:r>
              <a:rPr lang="en-US" dirty="0"/>
              <a:t>(l) What are two good collision handling shcmes? </a:t>
            </a:r>
            <a:br>
              <a:rPr lang="en-US" dirty="0"/>
            </a:br>
            <a:r>
              <a:rPr lang="en-US" dirty="0"/>
              <a:t>When two keys have same hash values.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4562" y="2664722"/>
            <a:ext cx="10515600" cy="4351338"/>
          </a:xfrm>
        </p:spPr>
        <p:txBody>
          <a:bodyPr/>
          <a:lstStyle/>
          <a:p>
            <a:r>
              <a:rPr lang="en-US" dirty="0"/>
              <a:t>Open Addressing</a:t>
            </a:r>
          </a:p>
          <a:p>
            <a:pPr marL="0" indent="0">
              <a:buNone/>
            </a:pPr>
            <a:r>
              <a:rPr lang="en-US" dirty="0"/>
              <a:t>It requires that the </a:t>
            </a:r>
            <a:r>
              <a:rPr lang="en-US" b="1" i="1" dirty="0"/>
              <a:t>load factor </a:t>
            </a:r>
            <a:r>
              <a:rPr lang="en-US" dirty="0"/>
              <a:t>is always at most 1 and that entries are stored directly in the cells of the bucket array itself.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891" y="4355498"/>
            <a:ext cx="6961318" cy="221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32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(a) What is the difference between shallow and deep equality tests on Arrays in Java?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 int arr1 [] =  {10, 20};</a:t>
            </a:r>
          </a:p>
          <a:p>
            <a:pPr marL="0" indent="0">
              <a:buNone/>
            </a:pPr>
            <a:r>
              <a:rPr lang="en-US" dirty="0"/>
              <a:t>int arr2 [] = arr.clone();</a:t>
            </a:r>
          </a:p>
          <a:p>
            <a:pPr marL="0" indent="0">
              <a:buNone/>
            </a:pPr>
            <a:r>
              <a:rPr lang="en-US" dirty="0"/>
              <a:t>System.out.println(arr.equals(arr2));</a:t>
            </a:r>
          </a:p>
          <a:p>
            <a:pPr marL="0" indent="0">
              <a:buNone/>
            </a:pPr>
            <a:r>
              <a:rPr lang="en-US" dirty="0"/>
              <a:t>System.out.println(arr1==arr2);</a:t>
            </a:r>
          </a:p>
          <a:p>
            <a:pPr marL="0" indent="0">
              <a:buNone/>
            </a:pPr>
            <a:r>
              <a:rPr lang="en-US" dirty="0"/>
              <a:t>Shallow compare:</a:t>
            </a:r>
          </a:p>
          <a:p>
            <a:pPr marL="0" indent="0">
              <a:buNone/>
            </a:pPr>
            <a:r>
              <a:rPr lang="en-US" dirty="0"/>
              <a:t>System.out.println(Arrays.equals(arr1, arr2));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False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False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arr1 and arr2 are two references to two different objects. So when we compare arr1 and arr2, two reference variables are compared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229106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(k) When do collisions occur? </a:t>
            </a:r>
            <a:br>
              <a:rPr lang="en-US" dirty="0"/>
            </a:br>
            <a:r>
              <a:rPr lang="en-US" dirty="0"/>
              <a:t>(l) What are two good collision handling shcmes? </a:t>
            </a:r>
            <a:br>
              <a:rPr lang="en-US" dirty="0"/>
            </a:br>
            <a:r>
              <a:rPr lang="en-US" dirty="0"/>
              <a:t>When two keys have same hash values.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654089"/>
            <a:ext cx="10515600" cy="4351338"/>
          </a:xfrm>
        </p:spPr>
        <p:txBody>
          <a:bodyPr/>
          <a:lstStyle/>
          <a:p>
            <a:r>
              <a:rPr lang="en-US" dirty="0"/>
              <a:t>Open Addressing (Linear Probing)</a:t>
            </a:r>
          </a:p>
          <a:p>
            <a:pPr marL="0" indent="0">
              <a:buNone/>
            </a:pPr>
            <a:r>
              <a:rPr lang="en-US" dirty="0"/>
              <a:t>(k,v)  j=h(k)</a:t>
            </a:r>
          </a:p>
          <a:p>
            <a:pPr marL="0" indent="0">
              <a:buNone/>
            </a:pPr>
            <a:r>
              <a:rPr lang="en-US" dirty="0"/>
              <a:t>If A[j] is empty </a:t>
            </a:r>
            <a:r>
              <a:rPr lang="en-US" dirty="0">
                <a:sym typeface="Wingdings" panose="05000000000000000000" pitchFamily="2" charset="2"/>
              </a:rPr>
              <a:t> insert (v) in A[j]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Else try  -&gt;  insert (v) in A[(j+1) mod N]</a:t>
            </a:r>
          </a:p>
          <a:p>
            <a:pPr marL="0" indent="0">
              <a:buNone/>
            </a:pPr>
            <a:r>
              <a:rPr lang="en-US">
                <a:sym typeface="Wingdings" panose="05000000000000000000" pitchFamily="2" charset="2"/>
              </a:rPr>
              <a:t>If occupied, </a:t>
            </a:r>
            <a:r>
              <a:rPr lang="en-US" dirty="0">
                <a:sym typeface="Wingdings" panose="05000000000000000000" pitchFamily="2" charset="2"/>
              </a:rPr>
              <a:t>try -&gt; insert (v) in A[(j+2) mod N]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682" y="1827201"/>
            <a:ext cx="6961318" cy="221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730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351" y="720127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Draw the 11-entry hash table that results from using the hash function, h(i) = (4i+7) mod 11, to hash the keys 12, 44, 13, 88, 23, 94, 11, 39, 20, 16, and 5, assuming collisions are handled by chaining.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532" y="331018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h(12) = (4 * 12 +7) mod 11 = 0</a:t>
            </a:r>
          </a:p>
          <a:p>
            <a:pPr marL="0" indent="0">
              <a:buNone/>
            </a:pPr>
            <a:r>
              <a:rPr lang="en-US" dirty="0"/>
              <a:t>H(44) = (4 * 44 + 7) mod 11 = 7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545774"/>
              </p:ext>
            </p:extLst>
          </p:nvPr>
        </p:nvGraphicFramePr>
        <p:xfrm>
          <a:off x="698351" y="4689238"/>
          <a:ext cx="812799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233655900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01595706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37674876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21769116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90896010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84097243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1842249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77583332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55704776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4934801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712672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033032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96066" y="5217459"/>
            <a:ext cx="656216" cy="484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6" name="Rectangle 5"/>
          <p:cNvSpPr/>
          <p:nvPr/>
        </p:nvSpPr>
        <p:spPr>
          <a:xfrm>
            <a:off x="5898777" y="5243802"/>
            <a:ext cx="656216" cy="484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44</a:t>
            </a:r>
          </a:p>
        </p:txBody>
      </p:sp>
      <p:cxnSp>
        <p:nvCxnSpPr>
          <p:cNvPr id="8" name="Straight Arrow Connector 7"/>
          <p:cNvCxnSpPr>
            <a:endCxn id="5" idx="0"/>
          </p:cNvCxnSpPr>
          <p:nvPr/>
        </p:nvCxnSpPr>
        <p:spPr>
          <a:xfrm>
            <a:off x="1124174" y="5023821"/>
            <a:ext cx="0" cy="193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endCxn id="6" idx="0"/>
          </p:cNvCxnSpPr>
          <p:nvPr/>
        </p:nvCxnSpPr>
        <p:spPr>
          <a:xfrm>
            <a:off x="6226885" y="5023821"/>
            <a:ext cx="0" cy="219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360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DE2F-66CA-47EC-AF0B-9FF6D79F1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77851C-93AB-4D28-A734-6D998FFE8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29100" y="3280506"/>
            <a:ext cx="6598589" cy="40027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5F872E-64A3-48F5-957B-ED769D5526EA}"/>
              </a:ext>
            </a:extLst>
          </p:cNvPr>
          <p:cNvSpPr txBox="1"/>
          <p:nvPr/>
        </p:nvSpPr>
        <p:spPr>
          <a:xfrm>
            <a:off x="487326" y="1510791"/>
            <a:ext cx="1105706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 collection of prioritized elements that allows arbitrary element insertion,</a:t>
            </a:r>
          </a:p>
          <a:p>
            <a:r>
              <a:rPr lang="en-US" sz="2800" dirty="0"/>
              <a:t>allows the removal of the element that has first priority. </a:t>
            </a:r>
          </a:p>
          <a:p>
            <a:r>
              <a:rPr lang="en-US" sz="2800" dirty="0"/>
              <a:t>When an element is added to a priority queue, </a:t>
            </a:r>
          </a:p>
          <a:p>
            <a:r>
              <a:rPr lang="en-US" sz="2800" dirty="0"/>
              <a:t>the user designates its priority by providing an associated</a:t>
            </a:r>
          </a:p>
          <a:p>
            <a:r>
              <a:rPr lang="en-US" sz="2800" b="1" i="1" dirty="0"/>
              <a:t>key</a:t>
            </a:r>
            <a:r>
              <a:rPr lang="en-US" sz="2800" dirty="0"/>
              <a:t>. </a:t>
            </a:r>
          </a:p>
          <a:p>
            <a:r>
              <a:rPr lang="en-US" sz="2800" dirty="0"/>
              <a:t>The element with the </a:t>
            </a:r>
            <a:r>
              <a:rPr lang="en-US" sz="2800" i="1" dirty="0"/>
              <a:t>minimal </a:t>
            </a:r>
          </a:p>
          <a:p>
            <a:r>
              <a:rPr lang="en-US" sz="2800" dirty="0"/>
              <a:t>key will be the next to be removed </a:t>
            </a:r>
          </a:p>
          <a:p>
            <a:r>
              <a:rPr lang="en-US" sz="2800" dirty="0"/>
              <a:t>from the queue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912081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DE2F-66CA-47EC-AF0B-9FF6D79F1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Queue- Unsorted list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134D6-E9D9-4A2E-BD83-58810448B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Doubly Link list is used to store &lt;</a:t>
            </a:r>
            <a:r>
              <a:rPr lang="en-US" dirty="0" err="1"/>
              <a:t>k,v</a:t>
            </a:r>
            <a:r>
              <a:rPr lang="en-US" dirty="0"/>
              <a:t>&gt; in PQ.</a:t>
            </a:r>
          </a:p>
          <a:p>
            <a:r>
              <a:rPr lang="en-US" dirty="0"/>
              <a:t>Insert -&gt; at the end of the list</a:t>
            </a:r>
          </a:p>
          <a:p>
            <a:r>
              <a:rPr lang="en-US" dirty="0" err="1"/>
              <a:t>removeMin</a:t>
            </a:r>
            <a:r>
              <a:rPr lang="en-US" dirty="0"/>
              <a:t> -&gt; search for all items in list to find the minimum key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50F7C8-C51F-4506-843D-591596A63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7632" y="3572540"/>
            <a:ext cx="4036168" cy="249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5648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DE2F-66CA-47EC-AF0B-9FF6D79F1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Queue- Sorted list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134D6-E9D9-4A2E-BD83-58810448B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Doubly Link list is used to store &lt;</a:t>
            </a:r>
            <a:r>
              <a:rPr lang="en-US" dirty="0" err="1"/>
              <a:t>k,v</a:t>
            </a:r>
            <a:r>
              <a:rPr lang="en-US" dirty="0"/>
              <a:t>&gt; in PQ.</a:t>
            </a:r>
          </a:p>
          <a:p>
            <a:r>
              <a:rPr lang="en-US" dirty="0"/>
              <a:t>Items are sorted in the list in non-decreasing order</a:t>
            </a:r>
          </a:p>
          <a:p>
            <a:r>
              <a:rPr lang="en-US" dirty="0"/>
              <a:t>The first item has maximum priority</a:t>
            </a:r>
          </a:p>
          <a:p>
            <a:r>
              <a:rPr lang="en-US" dirty="0"/>
              <a:t>Insert -&gt; start from end, scan backward</a:t>
            </a:r>
          </a:p>
          <a:p>
            <a:r>
              <a:rPr lang="en-US" dirty="0" err="1"/>
              <a:t>removeMin</a:t>
            </a:r>
            <a:r>
              <a:rPr lang="en-US" dirty="0"/>
              <a:t> -&gt; remove first item</a:t>
            </a:r>
          </a:p>
          <a:p>
            <a:pPr marL="0" indent="0">
              <a:buNone/>
            </a:pPr>
            <a:r>
              <a:rPr lang="en-US" dirty="0"/>
              <a:t>&lt;1,C&gt;,&lt;2,A&gt;,&lt;4,B&gt;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86E3E3-C2D5-4D4C-8CFF-22EAAF4F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577" y="3902414"/>
            <a:ext cx="5576358" cy="240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6825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3A44C6-ED84-461E-9292-F2AE2659F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1344" y="502042"/>
            <a:ext cx="12734687" cy="36659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1AACD1-2401-45ED-8A52-D3C9AA0ED86E}"/>
              </a:ext>
            </a:extLst>
          </p:cNvPr>
          <p:cNvSpPr txBox="1"/>
          <p:nvPr/>
        </p:nvSpPr>
        <p:spPr>
          <a:xfrm>
            <a:off x="808075" y="4433778"/>
            <a:ext cx="99773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Priority Queue</a:t>
            </a:r>
          </a:p>
          <a:p>
            <a:r>
              <a:rPr lang="en-US" sz="2800" dirty="0"/>
              <a:t>Order : We need to retrieve the event with </a:t>
            </a:r>
            <a:r>
              <a:rPr lang="en-US" sz="2800" dirty="0">
                <a:highlight>
                  <a:srgbClr val="FFFF00"/>
                </a:highlight>
              </a:rPr>
              <a:t>the smallest time stamp</a:t>
            </a:r>
          </a:p>
          <a:p>
            <a:r>
              <a:rPr lang="en-US" sz="2800" dirty="0"/>
              <a:t>Time stamp can be consider as the key and flight no as value </a:t>
            </a:r>
          </a:p>
        </p:txBody>
      </p:sp>
    </p:spTree>
    <p:extLst>
      <p:ext uri="{BB962C8B-B14F-4D97-AF65-F5344CB8AC3E}">
        <p14:creationId xmlns:p14="http://schemas.microsoft.com/office/powerpoint/2010/main" val="33443819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884EFF-BA76-43B9-9931-18B17B8E8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5113" y="1687402"/>
            <a:ext cx="7838277" cy="43513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9A184B-E626-4831-95A1-40527A00B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516628"/>
            <a:ext cx="10479101" cy="88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897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FCACB-1405-4B4C-B7A8-7F2463FEC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Queue: Selection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AF6AB-AB52-4D66-9027-3D367F25F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Selection Sort: at each step we select the next minimum.</a:t>
            </a:r>
          </a:p>
          <a:p>
            <a:r>
              <a:rPr lang="en-US" dirty="0"/>
              <a:t>Similar to Priority Queue – </a:t>
            </a:r>
            <a:r>
              <a:rPr lang="en-US" dirty="0">
                <a:solidFill>
                  <a:srgbClr val="FF0000"/>
                </a:solidFill>
              </a:rPr>
              <a:t>Unsorted list</a:t>
            </a:r>
          </a:p>
          <a:p>
            <a:r>
              <a:rPr lang="en-US" dirty="0"/>
              <a:t>Phase I : Insert all items from S to PQ</a:t>
            </a:r>
          </a:p>
          <a:p>
            <a:r>
              <a:rPr lang="en-US" dirty="0"/>
              <a:t>Phase II: </a:t>
            </a:r>
            <a:r>
              <a:rPr lang="en-US" dirty="0" err="1"/>
              <a:t>removeMin</a:t>
            </a:r>
            <a:r>
              <a:rPr lang="en-US" dirty="0"/>
              <a:t> from PQ and</a:t>
            </a:r>
          </a:p>
          <a:p>
            <a:pPr marL="0" indent="0">
              <a:buNone/>
            </a:pPr>
            <a:r>
              <a:rPr lang="en-US" dirty="0"/>
              <a:t> add to the end of 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EFA938-EF03-44D3-A537-563C73598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020" y="2791793"/>
            <a:ext cx="6044883" cy="370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933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FCACB-1405-4B4C-B7A8-7F2463FEC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Queue: Insertion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AF6AB-AB52-4D66-9027-3D367F25F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Insertion Sort: at each step we Insert the item in its appropriate place.</a:t>
            </a:r>
          </a:p>
          <a:p>
            <a:r>
              <a:rPr lang="en-US" dirty="0"/>
              <a:t>(keep the sub list sorted)</a:t>
            </a:r>
          </a:p>
          <a:p>
            <a:r>
              <a:rPr lang="en-US" dirty="0"/>
              <a:t>Similar to Priority Queue –</a:t>
            </a:r>
            <a:r>
              <a:rPr lang="en-US" dirty="0">
                <a:solidFill>
                  <a:srgbClr val="FF0000"/>
                </a:solidFill>
              </a:rPr>
              <a:t>sorted list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4EE311-2DB5-45D1-86E9-F48AB40CF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1828" y="3243804"/>
            <a:ext cx="6005093" cy="377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65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D8EDF-5A85-4484-94D7-5B053412A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Input sequence is in decreasing order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44, 30, 22, 15,  12, 10, 3</a:t>
            </a:r>
          </a:p>
          <a:p>
            <a:pPr marL="0" indent="0">
              <a:buNone/>
            </a:pPr>
            <a:r>
              <a:rPr lang="en-US" dirty="0"/>
              <a:t>44</a:t>
            </a:r>
          </a:p>
          <a:p>
            <a:pPr marL="0" indent="0">
              <a:buNone/>
            </a:pPr>
            <a:r>
              <a:rPr lang="en-US" dirty="0"/>
              <a:t>30,44</a:t>
            </a:r>
          </a:p>
          <a:p>
            <a:pPr marL="0" indent="0">
              <a:buNone/>
            </a:pPr>
            <a:r>
              <a:rPr lang="en-US" dirty="0"/>
              <a:t>22,30,44</a:t>
            </a:r>
          </a:p>
          <a:p>
            <a:pPr marL="0" indent="0">
              <a:buNone/>
            </a:pPr>
            <a:r>
              <a:rPr lang="en-US" dirty="0"/>
              <a:t>15,22,30,44</a:t>
            </a:r>
          </a:p>
          <a:p>
            <a:pPr marL="0" indent="0">
              <a:buNone/>
            </a:pPr>
            <a:r>
              <a:rPr lang="en-US" dirty="0"/>
              <a:t>10,15,22,30,44</a:t>
            </a:r>
          </a:p>
          <a:p>
            <a:pPr marL="0" indent="0">
              <a:buNone/>
            </a:pPr>
            <a:r>
              <a:rPr lang="en-US" dirty="0"/>
              <a:t>3, 10,15,22,30,44</a:t>
            </a:r>
          </a:p>
          <a:p>
            <a:pPr marL="0" indent="0">
              <a:buNone/>
            </a:pPr>
            <a:r>
              <a:rPr lang="en-US" dirty="0"/>
              <a:t>For each Item we start from end, moves backward and Insert at the beginning</a:t>
            </a:r>
          </a:p>
          <a:p>
            <a:pPr marL="0" indent="0">
              <a:buNone/>
            </a:pPr>
            <a:r>
              <a:rPr lang="en-US" dirty="0"/>
              <a:t>O(n^2)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BA0434-ED15-421E-830E-F3BAFEDD0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97" y="681036"/>
            <a:ext cx="10094298" cy="76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100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(a) What is the difference between shallow and deep equality tests on Arrays in Java?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int arr1 [] =  {10, 20};</a:t>
            </a:r>
          </a:p>
          <a:p>
            <a:pPr marL="0" indent="0">
              <a:buNone/>
            </a:pPr>
            <a:r>
              <a:rPr lang="en-US" dirty="0"/>
              <a:t>int arr2 [] = {10, 20};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Shallow compare:</a:t>
            </a:r>
          </a:p>
          <a:p>
            <a:pPr marL="0" indent="0">
              <a:buNone/>
            </a:pPr>
            <a:r>
              <a:rPr lang="en-US" dirty="0"/>
              <a:t>System.out.println(Arrays.equals(arr1, arr2));  -&gt; </a:t>
            </a:r>
            <a:r>
              <a:rPr lang="en-US" dirty="0">
                <a:solidFill>
                  <a:srgbClr val="FF0000"/>
                </a:solidFill>
              </a:rPr>
              <a:t>True</a:t>
            </a:r>
          </a:p>
          <a:p>
            <a:pPr marL="0" indent="0">
              <a:buNone/>
            </a:pPr>
            <a:r>
              <a:rPr lang="en-US" dirty="0"/>
              <a:t>Arrays.equals() works fine and compares </a:t>
            </a:r>
            <a:r>
              <a:rPr lang="en-US" dirty="0">
                <a:solidFill>
                  <a:srgbClr val="FF0000"/>
                </a:solidFill>
              </a:rPr>
              <a:t>arrays contents.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What if the arrays contain arrays inside them or some other references which refer to different object but have same values. 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4701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18C6C-C3FD-4A33-B1FB-7D5777326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790148-50C3-41FA-9077-F977A9CB8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Heap-Order Property</a:t>
            </a:r>
            <a:r>
              <a:rPr lang="en-US" b="1" dirty="0"/>
              <a:t>: </a:t>
            </a:r>
            <a:r>
              <a:rPr lang="en-US" dirty="0"/>
              <a:t>In a heap </a:t>
            </a:r>
            <a:r>
              <a:rPr lang="en-US" i="1" dirty="0"/>
              <a:t>T</a:t>
            </a:r>
            <a:r>
              <a:rPr lang="en-US" dirty="0"/>
              <a:t>, for every position </a:t>
            </a:r>
            <a:r>
              <a:rPr lang="en-US" i="1" dirty="0"/>
              <a:t>p </a:t>
            </a:r>
            <a:r>
              <a:rPr lang="en-US" dirty="0"/>
              <a:t>other than the root, the key stored at </a:t>
            </a:r>
            <a:r>
              <a:rPr lang="en-US" i="1" dirty="0"/>
              <a:t>p </a:t>
            </a:r>
            <a:r>
              <a:rPr lang="en-US" dirty="0"/>
              <a:t>is greater than or equal to the key stored at </a:t>
            </a:r>
            <a:r>
              <a:rPr lang="en-US" i="1" dirty="0"/>
              <a:t>p</a:t>
            </a:r>
            <a:r>
              <a:rPr lang="en-US" dirty="0"/>
              <a:t>’s parent.</a:t>
            </a:r>
          </a:p>
          <a:p>
            <a:r>
              <a:rPr lang="en-US" b="1" i="1" dirty="0">
                <a:solidFill>
                  <a:srgbClr val="FF0000"/>
                </a:solidFill>
              </a:rPr>
              <a:t>Complete Binary Tree Property</a:t>
            </a:r>
            <a:r>
              <a:rPr lang="en-US" b="1" i="1" dirty="0"/>
              <a:t>: </a:t>
            </a:r>
            <a:r>
              <a:rPr lang="en-US" dirty="0"/>
              <a:t>A heap </a:t>
            </a:r>
            <a:r>
              <a:rPr lang="en-US" i="1" dirty="0"/>
              <a:t>T </a:t>
            </a:r>
            <a:r>
              <a:rPr lang="en-US" dirty="0"/>
              <a:t>with height </a:t>
            </a:r>
            <a:r>
              <a:rPr lang="en-US" i="1" dirty="0"/>
              <a:t>h </a:t>
            </a:r>
            <a:r>
              <a:rPr lang="en-US" dirty="0"/>
              <a:t>is a </a:t>
            </a:r>
            <a:r>
              <a:rPr lang="en-US" b="1" i="1" dirty="0"/>
              <a:t>complete </a:t>
            </a:r>
            <a:r>
              <a:rPr lang="en-US" dirty="0"/>
              <a:t>binary tree if levels 0,1,2, . . . ,</a:t>
            </a:r>
            <a:r>
              <a:rPr lang="en-US" i="1" dirty="0"/>
              <a:t>h</a:t>
            </a:r>
            <a:r>
              <a:rPr lang="en-US" dirty="0"/>
              <a:t>−1 of </a:t>
            </a:r>
            <a:r>
              <a:rPr lang="en-US" i="1" dirty="0"/>
              <a:t>T </a:t>
            </a:r>
            <a:r>
              <a:rPr lang="en-US" dirty="0"/>
              <a:t>have the maximal number of nodes possible (namely, level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has 2</a:t>
            </a:r>
            <a:r>
              <a:rPr lang="en-US" i="1" dirty="0"/>
              <a:t>i </a:t>
            </a:r>
            <a:r>
              <a:rPr lang="en-US" dirty="0"/>
              <a:t>nodes, for 0 ≤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≤ </a:t>
            </a:r>
            <a:r>
              <a:rPr lang="en-US" i="1" dirty="0"/>
              <a:t>h</a:t>
            </a:r>
            <a:r>
              <a:rPr lang="en-US" dirty="0"/>
              <a:t>−1) and the remaining nodes at level </a:t>
            </a:r>
            <a:r>
              <a:rPr lang="en-US" i="1" dirty="0"/>
              <a:t>h </a:t>
            </a:r>
            <a:r>
              <a:rPr lang="en-US" dirty="0"/>
              <a:t>reside in the leftmost possible positions at that level.</a:t>
            </a:r>
          </a:p>
        </p:txBody>
      </p:sp>
    </p:spTree>
    <p:extLst>
      <p:ext uri="{BB962C8B-B14F-4D97-AF65-F5344CB8AC3E}">
        <p14:creationId xmlns:p14="http://schemas.microsoft.com/office/powerpoint/2010/main" val="20655527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081A0-BDEF-40EA-ADAD-DE584ADDF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2C174-46C7-4221-9F62-85AA4140F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the smallest is at the top of the heap, the largest key in a heap may be at any external node (child, leaf)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7C791B-B8F3-4CE4-974B-AD352B6EA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089" y="2071049"/>
            <a:ext cx="6641575" cy="29407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5C2727-2617-43E3-9657-711A857D3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842" y="660500"/>
            <a:ext cx="9166708" cy="72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1003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9DF47-48CF-44DF-8E0F-39692AAF6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4C422-B415-46F0-97E0-7E1B4D604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internal position </a:t>
            </a:r>
            <a:r>
              <a:rPr lang="en-US" i="1" dirty="0"/>
              <a:t>p </a:t>
            </a:r>
            <a:r>
              <a:rPr lang="en-US" dirty="0"/>
              <a:t>stores a key-value pair (</a:t>
            </a:r>
            <a:r>
              <a:rPr lang="en-US" i="1" dirty="0" err="1"/>
              <a:t>k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 such that:</a:t>
            </a:r>
          </a:p>
          <a:p>
            <a:r>
              <a:rPr lang="en-US" dirty="0"/>
              <a:t> Keys stored in the left subtree of </a:t>
            </a:r>
            <a:r>
              <a:rPr lang="en-US" i="1" dirty="0"/>
              <a:t>p </a:t>
            </a:r>
            <a:r>
              <a:rPr lang="en-US" dirty="0"/>
              <a:t>are less than </a:t>
            </a:r>
            <a:r>
              <a:rPr lang="en-US" i="1" dirty="0"/>
              <a:t>k</a:t>
            </a:r>
            <a:r>
              <a:rPr lang="en-US" dirty="0"/>
              <a:t>.</a:t>
            </a:r>
          </a:p>
          <a:p>
            <a:r>
              <a:rPr lang="en-US" dirty="0"/>
              <a:t> Keys stored in the right subtree of </a:t>
            </a:r>
            <a:r>
              <a:rPr lang="en-US" i="1" dirty="0"/>
              <a:t>p </a:t>
            </a:r>
            <a:r>
              <a:rPr lang="en-US" dirty="0"/>
              <a:t>are greater than </a:t>
            </a:r>
            <a:r>
              <a:rPr lang="en-US" i="1" dirty="0"/>
              <a:t>k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3406FF-1B67-4637-9737-36722F9C5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120" y="3359294"/>
            <a:ext cx="5544933" cy="313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6668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29CFC-3C8C-46F2-9CD3-9CF3E446B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BD62D0-4D92-4CFF-9EEC-44FC5D9CA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860" y="681037"/>
            <a:ext cx="10334940" cy="937970"/>
          </a:xfrm>
          <a:prstGeom prst="rect">
            <a:avLst/>
          </a:prstGeom>
        </p:spPr>
      </p:pic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F1FE29D6-90F3-44E7-85F5-5F3DB0621995}"/>
              </a:ext>
            </a:extLst>
          </p:cNvPr>
          <p:cNvSpPr/>
          <p:nvPr/>
        </p:nvSpPr>
        <p:spPr>
          <a:xfrm>
            <a:off x="2048719" y="2442258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A8E69271-50CF-4493-AD58-D4A8091E4EAD}"/>
              </a:ext>
            </a:extLst>
          </p:cNvPr>
          <p:cNvSpPr/>
          <p:nvPr/>
        </p:nvSpPr>
        <p:spPr>
          <a:xfrm>
            <a:off x="2691203" y="2997843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94AF6E37-B88F-412C-BE84-55E96F7FBDB3}"/>
              </a:ext>
            </a:extLst>
          </p:cNvPr>
          <p:cNvSpPr/>
          <p:nvPr/>
        </p:nvSpPr>
        <p:spPr>
          <a:xfrm>
            <a:off x="3354998" y="3690530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1A7568DB-D179-4092-9924-7BC34FE74C25}"/>
              </a:ext>
            </a:extLst>
          </p:cNvPr>
          <p:cNvSpPr/>
          <p:nvPr/>
        </p:nvSpPr>
        <p:spPr>
          <a:xfrm>
            <a:off x="3933732" y="4289452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E09DA3CD-2E12-4B21-979C-A9C69FDB68A4}"/>
              </a:ext>
            </a:extLst>
          </p:cNvPr>
          <p:cNvSpPr/>
          <p:nvPr/>
        </p:nvSpPr>
        <p:spPr>
          <a:xfrm>
            <a:off x="4572672" y="4845037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F8167CC-660B-4398-8EF1-70D3A47DEB6D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2542699" y="2916479"/>
            <a:ext cx="233258" cy="162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EB29B2-0DAF-425B-8425-2487BEB2CB3D}"/>
              </a:ext>
            </a:extLst>
          </p:cNvPr>
          <p:cNvCxnSpPr>
            <a:cxnSpLocks/>
          </p:cNvCxnSpPr>
          <p:nvPr/>
        </p:nvCxnSpPr>
        <p:spPr>
          <a:xfrm>
            <a:off x="3207307" y="3505857"/>
            <a:ext cx="211134" cy="254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F25518D-6E0E-4998-9D48-C24D296D5BC4}"/>
              </a:ext>
            </a:extLst>
          </p:cNvPr>
          <p:cNvCxnSpPr>
            <a:cxnSpLocks/>
          </p:cNvCxnSpPr>
          <p:nvPr/>
        </p:nvCxnSpPr>
        <p:spPr>
          <a:xfrm>
            <a:off x="3828165" y="4162357"/>
            <a:ext cx="211134" cy="254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B6478-C357-42E5-8F19-B736E8A6867C}"/>
              </a:ext>
            </a:extLst>
          </p:cNvPr>
          <p:cNvCxnSpPr>
            <a:cxnSpLocks/>
          </p:cNvCxnSpPr>
          <p:nvPr/>
        </p:nvCxnSpPr>
        <p:spPr>
          <a:xfrm>
            <a:off x="4432389" y="4761279"/>
            <a:ext cx="211134" cy="254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4426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F2B58-5D66-470A-8143-DDF794720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4" y="27779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Insert, into an empty binary search tree, entries with keys 30, 40, 24, 58, 48, 26,</a:t>
            </a:r>
            <a:br>
              <a:rPr lang="en-US" dirty="0"/>
            </a:br>
            <a:r>
              <a:rPr lang="en-US" dirty="0"/>
              <a:t>11, 13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974EF4A-D5CD-49A3-9850-4871DBA83B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610333" y="460358"/>
            <a:ext cx="4971334" cy="699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6365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B909C-339E-4C90-B379-9E0952BA3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Merge Sort O(</a:t>
            </a:r>
            <a:r>
              <a:rPr lang="en-US" dirty="0" err="1"/>
              <a:t>nlog</a:t>
            </a:r>
            <a:r>
              <a:rPr lang="en-US" dirty="0"/>
              <a:t> n)</a:t>
            </a:r>
          </a:p>
          <a:p>
            <a:r>
              <a:rPr lang="en-US" dirty="0"/>
              <a:t>Quick Sort O(n)</a:t>
            </a:r>
          </a:p>
          <a:p>
            <a:r>
              <a:rPr lang="en-US" dirty="0"/>
              <a:t>At first we choose a pivot then rearrange the items such that :</a:t>
            </a:r>
          </a:p>
          <a:p>
            <a:r>
              <a:rPr lang="en-US" dirty="0"/>
              <a:t>All item on the left side of the pivot &lt;= pivot</a:t>
            </a:r>
          </a:p>
          <a:p>
            <a:r>
              <a:rPr lang="en-US" dirty="0"/>
              <a:t>All items on the right side of the pivot &gt;= pivot  </a:t>
            </a:r>
          </a:p>
          <a:p>
            <a:pPr marL="0" indent="0">
              <a:buNone/>
            </a:pPr>
            <a:r>
              <a:rPr lang="en-US" dirty="0"/>
              <a:t>=&gt;&gt; O(n) =&gt; done!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6F5F14-790F-48BA-9A36-FA05E269E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803285"/>
            <a:ext cx="10291511" cy="89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3373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A879B-A837-47D3-A7D8-424D4D411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input list that is already sorted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If we reverse the input:</a:t>
            </a:r>
          </a:p>
          <a:p>
            <a:r>
              <a:rPr lang="en-US" dirty="0"/>
              <a:t>Marge-sort , heap-sort -&gt; O(n log n)</a:t>
            </a:r>
          </a:p>
          <a:p>
            <a:r>
              <a:rPr lang="en-US" dirty="0"/>
              <a:t>Insertion-sort -&gt; O(n^2)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81B06B-81D5-47C1-9391-3A9D6FFB6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81037"/>
            <a:ext cx="10326158" cy="83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0409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an </a:t>
            </a:r>
            <a:r>
              <a:rPr lang="en-US" b="1" i="1" dirty="0">
                <a:solidFill>
                  <a:srgbClr val="FF0000"/>
                </a:solidFill>
              </a:rPr>
              <a:t>edge list</a:t>
            </a:r>
            <a:r>
              <a:rPr lang="en-US" dirty="0"/>
              <a:t>, we maintain an unordered list of all edges. This minimally suffices, but there is no efficient way to locate a particular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), or the set of all edges incident to a vertex </a:t>
            </a:r>
            <a:r>
              <a:rPr lang="en-US" i="1" dirty="0"/>
              <a:t>v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1DF7FB-40A1-47D4-BC6F-D084AD245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378" y="3152666"/>
            <a:ext cx="6346869" cy="302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6386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an </a:t>
            </a:r>
            <a:r>
              <a:rPr lang="en-US" b="1" i="1" dirty="0">
                <a:solidFill>
                  <a:srgbClr val="FF0000"/>
                </a:solidFill>
              </a:rPr>
              <a:t>adjacency list</a:t>
            </a:r>
            <a:r>
              <a:rPr lang="en-US" dirty="0"/>
              <a:t>, we additionally maintain, for each vertex, a separate list containing those edges that are incident to the vertex. This organization allows us to more efficiently find all edges incident to a given vertex.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9FCEF1-1053-49D9-91F9-973BB6701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231" y="3175254"/>
            <a:ext cx="7328453" cy="345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646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b="1" i="1" dirty="0">
                <a:solidFill>
                  <a:srgbClr val="FF0000"/>
                </a:solidFill>
              </a:rPr>
              <a:t>adjacency map </a:t>
            </a:r>
            <a:r>
              <a:rPr lang="en-US" dirty="0"/>
              <a:t>is similar to an adjacency list, but the secondary container of all edges incident to a vertex is organized as a map, rather than as a list, with the adjacent vertex serving as a key. This allows more efficient access to a specific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), for example, in </a:t>
            </a:r>
            <a:r>
              <a:rPr lang="en-US" i="1" dirty="0"/>
              <a:t>O</a:t>
            </a:r>
            <a:r>
              <a:rPr lang="en-US" dirty="0"/>
              <a:t>(1) expected time with hashing.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505C50-8581-4D5A-860B-469CFD156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972" y="3668930"/>
            <a:ext cx="5351362" cy="297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975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458" y="21715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(a) What is the difference between shallow and deep equality tests on Arrays in Java? 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450304"/>
            <a:ext cx="5430191" cy="3754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import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java.util.Arrays;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class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Test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public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static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void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main (String[] args) 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{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// inarr1 and inarr2 have same values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int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inarr1[] = {1, 2, 3};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int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inarr2[] = {1, 2, 3};   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Object[] arr1 = {inarr1};  // arr1 contains only one element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Object[] arr2 = {inarr2};  // arr2 also contains only one element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     if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(Arrays.equals(arr1, arr2))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    System.out.println("Same");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else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    System.out.println("Not same");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}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} </a:t>
            </a: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763" y="5421853"/>
            <a:ext cx="51818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 Same</a:t>
            </a:r>
          </a:p>
          <a:p>
            <a:r>
              <a:rPr lang="en-US" dirty="0">
                <a:solidFill>
                  <a:srgbClr val="FF0000"/>
                </a:solidFill>
              </a:rPr>
              <a:t>So </a:t>
            </a:r>
            <a:r>
              <a:rPr lang="en-US" i="1" dirty="0">
                <a:solidFill>
                  <a:srgbClr val="FF0000"/>
                </a:solidFill>
              </a:rPr>
              <a:t>Arrays.equals()</a:t>
            </a:r>
            <a:r>
              <a:rPr lang="en-US" dirty="0">
                <a:solidFill>
                  <a:srgbClr val="FF0000"/>
                </a:solidFill>
              </a:rPr>
              <a:t> is not able to do deep comparison.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1"/>
          <p:cNvSpPr txBox="1">
            <a:spLocks noChangeArrowheads="1"/>
          </p:cNvSpPr>
          <p:nvPr/>
        </p:nvSpPr>
        <p:spPr bwMode="auto">
          <a:xfrm>
            <a:off x="6148129" y="1553263"/>
            <a:ext cx="5430191" cy="3754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import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java.util.Arrays;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class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Test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{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public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static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void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main (String[] args) 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{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// inarr1 and inarr2 have same values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int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inarr1[] = {1, 2, 3};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int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inarr2[] = {1, 2, 3};   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Object[] arr1 = {inarr1};  // arr1 contains only one element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Object[] arr2 = {inarr2};  // arr2 also contains only one element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</a:t>
            </a:r>
            <a:r>
              <a:rPr lang="en-US" altLang="en-US" sz="1400" b="1" dirty="0">
                <a:solidFill>
                  <a:srgbClr val="FF0000"/>
                </a:solidFill>
                <a:latin typeface="Arial Unicode MS"/>
              </a:rPr>
              <a:t>if</a:t>
            </a:r>
            <a:r>
              <a:rPr lang="en-US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en-US" sz="1400" b="1" dirty="0">
                <a:solidFill>
                  <a:srgbClr val="FF0000"/>
                </a:solidFill>
                <a:latin typeface="Arial Unicode MS"/>
              </a:rPr>
              <a:t>(Arrays.deepEquals(arr1, arr2)) </a:t>
            </a:r>
            <a:endParaRPr lang="en-US" altLang="en-US" sz="1400" b="1" dirty="0">
              <a:solidFill>
                <a:srgbClr val="FF0000"/>
              </a:solidFill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    System.out.println("Same");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else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    System.out.println("Not same");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}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} </a:t>
            </a:r>
            <a:endParaRPr lang="en-US" altLang="en-US" sz="3200" b="1" dirty="0">
              <a:latin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96452" y="5404740"/>
            <a:ext cx="53197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Same</a:t>
            </a:r>
          </a:p>
          <a:p>
            <a:r>
              <a:rPr lang="en-US" dirty="0">
                <a:solidFill>
                  <a:srgbClr val="FF0000"/>
                </a:solidFill>
              </a:rPr>
              <a:t>So </a:t>
            </a:r>
            <a:r>
              <a:rPr lang="en-US" i="1" dirty="0">
                <a:solidFill>
                  <a:srgbClr val="FF0000"/>
                </a:solidFill>
              </a:rPr>
              <a:t>Arrays.deepEquals()</a:t>
            </a:r>
            <a:r>
              <a:rPr lang="en-US" dirty="0">
                <a:solidFill>
                  <a:srgbClr val="FF0000"/>
                </a:solidFill>
              </a:rPr>
              <a:t> is  able to do deep comparison.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242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b="1" i="1" dirty="0">
                <a:solidFill>
                  <a:srgbClr val="FF0000"/>
                </a:solidFill>
              </a:rPr>
              <a:t>adjacency matrix </a:t>
            </a:r>
            <a:r>
              <a:rPr lang="en-US" dirty="0"/>
              <a:t>provides worst-case </a:t>
            </a:r>
            <a:r>
              <a:rPr lang="en-US" i="1" dirty="0"/>
              <a:t>O</a:t>
            </a:r>
            <a:r>
              <a:rPr lang="en-US" dirty="0"/>
              <a:t>(1) access to a specific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 by maintaining an </a:t>
            </a:r>
            <a:r>
              <a:rPr lang="en-US" i="1" dirty="0" err="1"/>
              <a:t>n</a:t>
            </a:r>
            <a:r>
              <a:rPr lang="en-US" dirty="0" err="1"/>
              <a:t>×</a:t>
            </a:r>
            <a:r>
              <a:rPr lang="en-US" i="1" dirty="0" err="1"/>
              <a:t>n</a:t>
            </a:r>
            <a:r>
              <a:rPr lang="en-US" i="1" dirty="0"/>
              <a:t> </a:t>
            </a:r>
            <a:r>
              <a:rPr lang="en-US" dirty="0"/>
              <a:t>matrix, for a graph with </a:t>
            </a:r>
            <a:r>
              <a:rPr lang="en-US" i="1" dirty="0"/>
              <a:t>n </a:t>
            </a:r>
            <a:r>
              <a:rPr lang="en-US" dirty="0"/>
              <a:t>vertices. Each slot is dedicated to storing a reference to the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 for a particular pair of vertices </a:t>
            </a:r>
            <a:r>
              <a:rPr lang="en-US" i="1" dirty="0"/>
              <a:t>u </a:t>
            </a:r>
            <a:r>
              <a:rPr lang="en-US" dirty="0"/>
              <a:t>and </a:t>
            </a:r>
            <a:r>
              <a:rPr lang="en-US" i="1" dirty="0"/>
              <a:t>v</a:t>
            </a:r>
            <a:r>
              <a:rPr lang="en-US" dirty="0"/>
              <a:t>; if no such edge exists, the slot will store null.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E8DE88-F6EC-4AA4-A9A9-B71B9BF04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9368" y="3902395"/>
            <a:ext cx="7244432" cy="227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224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3F3E5-6591-4812-B13B-34B3BD4E4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670E7-F423-4632-9A03-D6BB1ED73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6454EB-31EB-4C56-8AC5-25273E3D9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825624"/>
            <a:ext cx="10474547" cy="421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4955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75FF57-D6A9-430F-88B4-27D875BF79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345" y="2111554"/>
            <a:ext cx="11367415" cy="474644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5D346C-C2C7-455A-917E-2F4D9FB1EB91}"/>
              </a:ext>
            </a:extLst>
          </p:cNvPr>
          <p:cNvSpPr/>
          <p:nvPr/>
        </p:nvSpPr>
        <p:spPr>
          <a:xfrm>
            <a:off x="721240" y="528453"/>
            <a:ext cx="105155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167CFD"/>
                </a:solidFill>
                <a:latin typeface="CMSY10"/>
              </a:rPr>
              <a:t>• </a:t>
            </a:r>
            <a:r>
              <a:rPr lang="en-US" b="1" i="1" dirty="0">
                <a:solidFill>
                  <a:srgbClr val="000302"/>
                </a:solidFill>
                <a:latin typeface="Times-BoldItalic"/>
              </a:rPr>
              <a:t>back edges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which connect a vertex to an ancestor in the DFS tree</a:t>
            </a:r>
          </a:p>
          <a:p>
            <a:r>
              <a:rPr lang="en-US" dirty="0">
                <a:solidFill>
                  <a:srgbClr val="167CFD"/>
                </a:solidFill>
                <a:latin typeface="CMSY10"/>
              </a:rPr>
              <a:t>• </a:t>
            </a:r>
            <a:r>
              <a:rPr lang="en-US" b="1" i="1" dirty="0">
                <a:solidFill>
                  <a:srgbClr val="000302"/>
                </a:solidFill>
                <a:latin typeface="Times-BoldItalic"/>
              </a:rPr>
              <a:t>forward edges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which connect a vertex to a descendant in the DFS tree</a:t>
            </a:r>
          </a:p>
          <a:p>
            <a:r>
              <a:rPr lang="en-US" dirty="0">
                <a:solidFill>
                  <a:srgbClr val="167CFD"/>
                </a:solidFill>
                <a:latin typeface="CMSY10"/>
              </a:rPr>
              <a:t>• </a:t>
            </a:r>
            <a:r>
              <a:rPr lang="en-US" b="1" i="1" dirty="0">
                <a:solidFill>
                  <a:srgbClr val="000302"/>
                </a:solidFill>
                <a:latin typeface="Times-BoldItalic"/>
              </a:rPr>
              <a:t>cross edges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which connect a vertex to a vertex that is neither its ancestor nor</a:t>
            </a: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its descendant</a:t>
            </a:r>
          </a:p>
          <a:p>
            <a:r>
              <a:rPr lang="en-US" dirty="0">
                <a:solidFill>
                  <a:srgbClr val="00B0F0"/>
                </a:solidFill>
                <a:latin typeface="Times-Roman"/>
              </a:rPr>
              <a:t>Blue Edges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: Tree edges</a:t>
            </a:r>
          </a:p>
          <a:p>
            <a:r>
              <a:rPr lang="en-US" dirty="0">
                <a:solidFill>
                  <a:srgbClr val="00B0F0"/>
                </a:solidFill>
                <a:latin typeface="Times-Roman"/>
              </a:rPr>
              <a:t>Blue Dotted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: Back edges</a:t>
            </a: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Black Dotted : forward and cross edges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741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(b) How would you backup (copy) all elements of an array to a new array using a *single* Java statement?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      String [] arr = new String[3]; </a:t>
            </a:r>
          </a:p>
          <a:p>
            <a:pPr marL="0" indent="0">
              <a:buNone/>
            </a:pPr>
            <a:r>
              <a:rPr lang="en-US" dirty="0"/>
              <a:t>       for (int i=0; i&lt;3; i++) </a:t>
            </a:r>
          </a:p>
          <a:p>
            <a:pPr marL="0" indent="0">
              <a:buNone/>
            </a:pPr>
            <a:r>
              <a:rPr lang="en-US" dirty="0"/>
              <a:t>           arr[i] ="hello"; 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     String [] arr2 = arr.clone();</a:t>
            </a:r>
          </a:p>
          <a:p>
            <a:pPr marL="0" indent="0">
              <a:buNone/>
            </a:pPr>
            <a:r>
              <a:rPr lang="en-US" dirty="0"/>
              <a:t>      for (int i=0; i&lt;3; i++)  </a:t>
            </a:r>
          </a:p>
          <a:p>
            <a:pPr marL="0" indent="0">
              <a:buNone/>
            </a:pPr>
            <a:r>
              <a:rPr lang="en-US" dirty="0"/>
              <a:t>          System.out.println(arr2[i]); 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hello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hello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hello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23538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668" y="365125"/>
            <a:ext cx="11117132" cy="1325563"/>
          </a:xfrm>
        </p:spPr>
        <p:txBody>
          <a:bodyPr>
            <a:noAutofit/>
          </a:bodyPr>
          <a:lstStyle/>
          <a:p>
            <a:br>
              <a:rPr lang="en-US" sz="3200" dirty="0"/>
            </a:br>
            <a:r>
              <a:rPr lang="en-US" sz="3200" dirty="0"/>
              <a:t>(C) Provide an algorithm/pseudocode for finding the penultimate (second-last) node in a doubly linked list where the last node is indicated by a null next reference. </a:t>
            </a:r>
            <a:br>
              <a:rPr lang="en-US" sz="3200" dirty="0"/>
            </a:b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Node&lt;E&gt; first = head;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if (first==null || first.next==null)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 return null;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Node&lt;E&gt; second = fisrt.next;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while (second.next !=null)        {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 first = second;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second = second.next;        } 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return first;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472483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(d) Provide an algorithm/pseudocode to find the 𝑘th last element of a singly linked list starting with only the header sentinel?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34415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Node&lt;E&gt; fast = head;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i=1;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while(fast != null &amp;&amp; i&lt;k)         {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 fast=fast.next;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 i+=1;         }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if (fast==null)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return null;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Node&lt;E&gt; slow = head;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while (fast.next!=null)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{            slow = slow.next;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fast = fast.next;                    }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return slow;</a:t>
            </a:r>
          </a:p>
        </p:txBody>
      </p:sp>
    </p:spTree>
    <p:extLst>
      <p:ext uri="{BB962C8B-B14F-4D97-AF65-F5344CB8AC3E}">
        <p14:creationId xmlns:p14="http://schemas.microsoft.com/office/powerpoint/2010/main" val="280051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(e) Which function has the similar profile (i.e., the same “shape”) in the log-log scale as it is in the classical y/x scale? </a:t>
            </a:r>
            <a:br>
              <a:rPr lang="en-US" dirty="0"/>
            </a:br>
            <a:r>
              <a:rPr lang="en-US" dirty="0"/>
              <a:t>Y=log(x), an Increasing function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747" y="2385013"/>
            <a:ext cx="4381500" cy="3533775"/>
          </a:xfrm>
        </p:spPr>
      </p:pic>
    </p:spTree>
    <p:extLst>
      <p:ext uri="{BB962C8B-B14F-4D97-AF65-F5344CB8AC3E}">
        <p14:creationId xmlns:p14="http://schemas.microsoft.com/office/powerpoint/2010/main" val="321149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(f) How does one order these functions based on non-increasing asymptotic growth rates?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5797" y="2196563"/>
            <a:ext cx="11045448" cy="5896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06071" y="34639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236" y="4471326"/>
            <a:ext cx="2390800" cy="445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65" y="3795556"/>
            <a:ext cx="1223200" cy="410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7031" y="3017714"/>
            <a:ext cx="917400" cy="4315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031" y="5789588"/>
            <a:ext cx="1779200" cy="4732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5797" y="5231488"/>
            <a:ext cx="722800" cy="43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51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1199</TotalTime>
  <Words>2458</Words>
  <Application>Microsoft Office PowerPoint</Application>
  <PresentationFormat>Widescreen</PresentationFormat>
  <Paragraphs>236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Arial Unicode MS</vt:lpstr>
      <vt:lpstr>Arial</vt:lpstr>
      <vt:lpstr>Calibri</vt:lpstr>
      <vt:lpstr>Calibri Light</vt:lpstr>
      <vt:lpstr>CMSY10</vt:lpstr>
      <vt:lpstr>Times-BoldItalic</vt:lpstr>
      <vt:lpstr>Times-Roman</vt:lpstr>
      <vt:lpstr>Office Theme</vt:lpstr>
      <vt:lpstr>Test Samples</vt:lpstr>
      <vt:lpstr>(a) What is the difference between shallow and deep equality tests on Arrays in Java?  </vt:lpstr>
      <vt:lpstr>(a) What is the difference between shallow and deep equality tests on Arrays in Java?  </vt:lpstr>
      <vt:lpstr>(a) What is the difference between shallow and deep equality tests on Arrays in Java?  </vt:lpstr>
      <vt:lpstr>(b) How would you backup (copy) all elements of an array to a new array using a *single* Java statement?  </vt:lpstr>
      <vt:lpstr> (C) Provide an algorithm/pseudocode for finding the penultimate (second-last) node in a doubly linked list where the last node is indicated by a null next reference.   </vt:lpstr>
      <vt:lpstr>   (d) Provide an algorithm/pseudocode to find the 𝑘th last element of a singly linked list starting with only the header sentinel?  </vt:lpstr>
      <vt:lpstr>   (e) Which function has the similar profile (i.e., the same “shape”) in the log-log scale as it is in the classical y/x scale?  Y=log(x), an Increasing function </vt:lpstr>
      <vt:lpstr>   (f) How does one order these functions based on non-increasing asymptotic growth rates?  </vt:lpstr>
      <vt:lpstr>R-5.3 Draw the recursion trace for the computation of power(2,5), using the traditional algorithm implemented in Code Fragment 5.8.</vt:lpstr>
      <vt:lpstr>R-5.4 Draw the recursion trace for the computation of power(2,18), using the repeated squaring algorithm, as implemented in Code Fragment 5.9.</vt:lpstr>
      <vt:lpstr>R-5.9 Develop a nonrecursive implementation of the version of the power method from Code Fragment 5.9 that uses repeated squaring.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(k) When do collisions occur?  (l) What are two good collision handling shcmes?    </vt:lpstr>
      <vt:lpstr>   (k) When do collisions occur?  (l) What are two good collision handling shcmes?  When two keys have same hash values.  </vt:lpstr>
      <vt:lpstr>   (k) When do collisions occur?  (l) What are two good collision handling shcmes?  When two keys have same hash values.  </vt:lpstr>
      <vt:lpstr>   Draw the 11-entry hash table that results from using the hash function, h(i) = (4i+7) mod 11, to hash the keys 12, 44, 13, 88, 23, 94, 11, 39, 20, 16, and 5, assuming collisions are handled by chaining.  </vt:lpstr>
      <vt:lpstr>Priority Queue</vt:lpstr>
      <vt:lpstr>Priority Queue- Unsorted list</vt:lpstr>
      <vt:lpstr>Priority Queue- Sorted list</vt:lpstr>
      <vt:lpstr>PowerPoint Presentation</vt:lpstr>
      <vt:lpstr>PowerPoint Presentation</vt:lpstr>
      <vt:lpstr>Priority Queue: Selection Sort</vt:lpstr>
      <vt:lpstr>Priority Queue: Insertion Sort</vt:lpstr>
      <vt:lpstr>PowerPoint Presentation</vt:lpstr>
      <vt:lpstr>Heap</vt:lpstr>
      <vt:lpstr>PowerPoint Presentation</vt:lpstr>
      <vt:lpstr>BST</vt:lpstr>
      <vt:lpstr>PowerPoint Presentation</vt:lpstr>
      <vt:lpstr>Insert, into an empty binary search tree, entries with keys 30, 40, 24, 58, 48, 26, 11, 13 </vt:lpstr>
      <vt:lpstr>PowerPoint Presentation</vt:lpstr>
      <vt:lpstr>PowerPoint Presentation</vt:lpstr>
      <vt:lpstr>Graph Representations</vt:lpstr>
      <vt:lpstr>Graph Representations</vt:lpstr>
      <vt:lpstr>Graph Representations</vt:lpstr>
      <vt:lpstr>Graph Representations</vt:lpstr>
      <vt:lpstr>DFS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Samples</dc:title>
  <dc:creator>marjan_h</dc:creator>
  <cp:lastModifiedBy>mj hosseinia</cp:lastModifiedBy>
  <cp:revision>132</cp:revision>
  <dcterms:created xsi:type="dcterms:W3CDTF">2018-11-12T01:29:14Z</dcterms:created>
  <dcterms:modified xsi:type="dcterms:W3CDTF">2019-11-25T19:37:33Z</dcterms:modified>
</cp:coreProperties>
</file>

<file path=docProps/thumbnail.jpeg>
</file>